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1"/>
  </p:notesMasterIdLst>
  <p:sldIdLst>
    <p:sldId id="256" r:id="rId2"/>
    <p:sldId id="273" r:id="rId3"/>
    <p:sldId id="279" r:id="rId4"/>
    <p:sldId id="278" r:id="rId5"/>
    <p:sldId id="260" r:id="rId6"/>
    <p:sldId id="258" r:id="rId7"/>
    <p:sldId id="274" r:id="rId8"/>
    <p:sldId id="263" r:id="rId9"/>
    <p:sldId id="272" r:id="rId10"/>
    <p:sldId id="261" r:id="rId11"/>
    <p:sldId id="262" r:id="rId12"/>
    <p:sldId id="277" r:id="rId13"/>
    <p:sldId id="271" r:id="rId14"/>
    <p:sldId id="270" r:id="rId15"/>
    <p:sldId id="283" r:id="rId16"/>
    <p:sldId id="284" r:id="rId17"/>
    <p:sldId id="285" r:id="rId18"/>
    <p:sldId id="26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111" d="100"/>
          <a:sy n="111" d="100"/>
        </p:scale>
        <p:origin x="47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A1E1A-9E72-4E9C-903A-1E117EFF0A2E}" type="datetimeFigureOut">
              <a:rPr lang="en-US" smtClean="0"/>
              <a:t>2/15/2018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BD3A1-3111-41F8-9618-01554E7430C4}" type="slidenum">
              <a:rPr lang="en-US" smtClean="0"/>
              <a:t>‹#›</a:t>
            </a:fld>
            <a:endParaRPr lang="en-US" dirty="0"/>
          </a:p>
        </p:txBody>
      </p:sp>
    </p:spTree>
    <p:extLst>
      <p:ext uri="{BB962C8B-B14F-4D97-AF65-F5344CB8AC3E}">
        <p14:creationId xmlns:p14="http://schemas.microsoft.com/office/powerpoint/2010/main" val="184083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1</a:t>
            </a:fld>
            <a:endParaRPr lang="en-US" dirty="0"/>
          </a:p>
        </p:txBody>
      </p:sp>
    </p:spTree>
    <p:extLst>
      <p:ext uri="{BB962C8B-B14F-4D97-AF65-F5344CB8AC3E}">
        <p14:creationId xmlns:p14="http://schemas.microsoft.com/office/powerpoint/2010/main" val="23039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COSO is recognized as a leading framework for designing</a:t>
            </a:r>
            <a:r>
              <a:rPr lang="en-US" baseline="0" dirty="0" smtClean="0"/>
              <a:t>, implementing, and conducting internal control and assessing the effectiveness of internal control. </a:t>
            </a:r>
            <a:endParaRPr lang="en-US" dirty="0"/>
          </a:p>
        </p:txBody>
      </p:sp>
      <p:sp>
        <p:nvSpPr>
          <p:cNvPr id="4" name="Slide Number Placeholder 3"/>
          <p:cNvSpPr>
            <a:spLocks noGrp="1"/>
          </p:cNvSpPr>
          <p:nvPr>
            <p:ph type="sldNum" sz="quarter" idx="10"/>
          </p:nvPr>
        </p:nvSpPr>
        <p:spPr/>
        <p:txBody>
          <a:bodyPr/>
          <a:lstStyle/>
          <a:p>
            <a:fld id="{524BD3A1-3111-41F8-9618-01554E7430C4}" type="slidenum">
              <a:rPr lang="en-US" smtClean="0"/>
              <a:t>12</a:t>
            </a:fld>
            <a:endParaRPr lang="en-US" dirty="0"/>
          </a:p>
        </p:txBody>
      </p:sp>
    </p:spTree>
    <p:extLst>
      <p:ext uri="{BB962C8B-B14F-4D97-AF65-F5344CB8AC3E}">
        <p14:creationId xmlns:p14="http://schemas.microsoft.com/office/powerpoint/2010/main" val="240085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Internal</a:t>
            </a:r>
            <a:r>
              <a:rPr lang="en-US" baseline="0" dirty="0" smtClean="0"/>
              <a:t> Audits website has information on the mission of Internal Audits as well as additional information on the audit process.  The easiest way to access the website is to click on the a-z index button at the top of the STC home page, find the “I” section and click on “Internal Audits.” </a:t>
            </a:r>
            <a:endParaRPr lang="en-US" dirty="0"/>
          </a:p>
        </p:txBody>
      </p:sp>
      <p:sp>
        <p:nvSpPr>
          <p:cNvPr id="4" name="Slide Number Placeholder 3"/>
          <p:cNvSpPr>
            <a:spLocks noGrp="1"/>
          </p:cNvSpPr>
          <p:nvPr>
            <p:ph type="sldNum" sz="quarter" idx="10"/>
          </p:nvPr>
        </p:nvSpPr>
        <p:spPr/>
        <p:txBody>
          <a:bodyPr/>
          <a:lstStyle/>
          <a:p>
            <a:fld id="{524BD3A1-3111-41F8-9618-01554E7430C4}" type="slidenum">
              <a:rPr lang="en-US" smtClean="0"/>
              <a:t>13</a:t>
            </a:fld>
            <a:endParaRPr lang="en-US" dirty="0"/>
          </a:p>
        </p:txBody>
      </p:sp>
    </p:spTree>
    <p:extLst>
      <p:ext uri="{BB962C8B-B14F-4D97-AF65-F5344CB8AC3E}">
        <p14:creationId xmlns:p14="http://schemas.microsoft.com/office/powerpoint/2010/main" val="379118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direct relationship exists between objectives (e.g. operations, reporting, and compliance), which are what an organization strives</a:t>
            </a:r>
            <a:r>
              <a:rPr lang="en-US" baseline="0" dirty="0" smtClean="0"/>
              <a:t> to achieve, components, which represent what is required to achieve the objectives, and the organizational structure of the entity. </a:t>
            </a:r>
          </a:p>
          <a:p>
            <a:r>
              <a:rPr lang="en-US" baseline="0" dirty="0" smtClean="0"/>
              <a:t>Control Environment: 1) The organization demonstrates a commitment to integrity and ethical values; </a:t>
            </a:r>
          </a:p>
          <a:p>
            <a:r>
              <a:rPr lang="en-US" baseline="0" dirty="0" smtClean="0"/>
              <a:t>	            2) The organization holds individuals accountable for their internal control responsibilities in the pursuit of objectives</a:t>
            </a:r>
          </a:p>
          <a:p>
            <a:r>
              <a:rPr lang="en-US" baseline="0" dirty="0" smtClean="0"/>
              <a:t>Risk Assessment: 3) The organization specifies objectives with sufficient clarity to enable the identification and assessment of risks relating to objectives;</a:t>
            </a:r>
          </a:p>
          <a:p>
            <a:r>
              <a:rPr lang="en-US" baseline="0" dirty="0" smtClean="0"/>
              <a:t>	     4) The organization identifies risks to the achievement of its objectives across the entity and analyzes risks as a basis for determining how the risks should be managed</a:t>
            </a:r>
          </a:p>
          <a:p>
            <a:r>
              <a:rPr lang="en-US" baseline="0" dirty="0" smtClean="0"/>
              <a:t>Control Activities: 5) The organization deploys control activities through policies that establish what is expected and procedures that put policies into action</a:t>
            </a:r>
          </a:p>
          <a:p>
            <a:r>
              <a:rPr lang="en-US" baseline="0" dirty="0" smtClean="0"/>
              <a:t>Information &amp; Communication: 6) The organization communicates information, including objectives and responsibilities for internal control, necessary to support the functioning of internal control</a:t>
            </a:r>
          </a:p>
          <a:p>
            <a:r>
              <a:rPr lang="en-US" baseline="0" dirty="0" smtClean="0"/>
              <a:t>		7) The organization communicates with external parties regarding matters affecting the functioning of internal control</a:t>
            </a:r>
          </a:p>
          <a:p>
            <a:r>
              <a:rPr lang="en-US" baseline="0" dirty="0" smtClean="0"/>
              <a:t>Monitoring: 8) The organization selects, develops, and performs ongoing and/or </a:t>
            </a:r>
            <a:r>
              <a:rPr lang="en-US" baseline="0" dirty="0" err="1" smtClean="0"/>
              <a:t>separare</a:t>
            </a:r>
            <a:r>
              <a:rPr lang="en-US" baseline="0" dirty="0" smtClean="0"/>
              <a:t> evaluations to ascertain whether the components of internal control are present and functioning</a:t>
            </a:r>
          </a:p>
          <a:p>
            <a:r>
              <a:rPr lang="en-US" baseline="0" dirty="0" smtClean="0"/>
              <a:t>	9) Deficiencies in internal control are communicated in a timely manner to those parties responsible for taking corrective action, including senior management and the board of trustees as appropriate. </a:t>
            </a:r>
            <a:endParaRPr lang="en-US" dirty="0"/>
          </a:p>
        </p:txBody>
      </p:sp>
      <p:sp>
        <p:nvSpPr>
          <p:cNvPr id="4" name="Slide Number Placeholder 3"/>
          <p:cNvSpPr>
            <a:spLocks noGrp="1"/>
          </p:cNvSpPr>
          <p:nvPr>
            <p:ph type="sldNum" sz="quarter" idx="10"/>
          </p:nvPr>
        </p:nvSpPr>
        <p:spPr/>
        <p:txBody>
          <a:bodyPr/>
          <a:lstStyle/>
          <a:p>
            <a:fld id="{524BD3A1-3111-41F8-9618-01554E7430C4}" type="slidenum">
              <a:rPr lang="en-US" smtClean="0"/>
              <a:t>14</a:t>
            </a:fld>
            <a:endParaRPr lang="en-US" dirty="0"/>
          </a:p>
        </p:txBody>
      </p:sp>
    </p:spTree>
    <p:extLst>
      <p:ext uri="{BB962C8B-B14F-4D97-AF65-F5344CB8AC3E}">
        <p14:creationId xmlns:p14="http://schemas.microsoft.com/office/powerpoint/2010/main" val="180227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18</a:t>
            </a:fld>
            <a:endParaRPr lang="en-US" dirty="0"/>
          </a:p>
        </p:txBody>
      </p:sp>
    </p:spTree>
    <p:extLst>
      <p:ext uri="{BB962C8B-B14F-4D97-AF65-F5344CB8AC3E}">
        <p14:creationId xmlns:p14="http://schemas.microsoft.com/office/powerpoint/2010/main" val="135640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2</a:t>
            </a:fld>
            <a:endParaRPr lang="en-US" dirty="0"/>
          </a:p>
        </p:txBody>
      </p:sp>
    </p:spTree>
    <p:extLst>
      <p:ext uri="{BB962C8B-B14F-4D97-AF65-F5344CB8AC3E}">
        <p14:creationId xmlns:p14="http://schemas.microsoft.com/office/powerpoint/2010/main" val="15926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Integrity – ensuring that as</a:t>
            </a:r>
            <a:r>
              <a:rPr lang="en-US" baseline="0" dirty="0" smtClean="0"/>
              <a:t> auditors we act with integrity which in turn will help build trust in the organization that we serve</a:t>
            </a:r>
          </a:p>
          <a:p>
            <a:r>
              <a:rPr lang="en-US" baseline="0" dirty="0" smtClean="0"/>
              <a:t>Objectivity – auditors should exhibit the highest level of professional objectivity in gathering, evaluating, and communicating information and make a balance assessment of all relevant circumstances and are not unduly influenced by their own interests or by others in forming judgments. </a:t>
            </a:r>
          </a:p>
          <a:p>
            <a:r>
              <a:rPr lang="en-US" dirty="0" smtClean="0"/>
              <a:t>Competency – auditors</a:t>
            </a:r>
            <a:r>
              <a:rPr lang="en-US" baseline="0" dirty="0" smtClean="0"/>
              <a:t> need to apply knowledge, skills, and experience needed in the performance of internal audit services;</a:t>
            </a:r>
          </a:p>
          <a:p>
            <a:r>
              <a:rPr lang="en-US" baseline="0" dirty="0" smtClean="0"/>
              <a:t>Confidentiality – respect the value and ownership of information and not disclose information without appropriate authorization (unless legally or professionally required)</a:t>
            </a:r>
            <a:endParaRPr lang="en-US" dirty="0"/>
          </a:p>
        </p:txBody>
      </p:sp>
      <p:sp>
        <p:nvSpPr>
          <p:cNvPr id="4" name="Slide Number Placeholder 3"/>
          <p:cNvSpPr>
            <a:spLocks noGrp="1"/>
          </p:cNvSpPr>
          <p:nvPr>
            <p:ph type="sldNum" sz="quarter" idx="10"/>
          </p:nvPr>
        </p:nvSpPr>
        <p:spPr/>
        <p:txBody>
          <a:bodyPr/>
          <a:lstStyle/>
          <a:p>
            <a:fld id="{524BD3A1-3111-41F8-9618-01554E7430C4}" type="slidenum">
              <a:rPr lang="en-US" smtClean="0"/>
              <a:t>5</a:t>
            </a:fld>
            <a:endParaRPr lang="en-US" dirty="0"/>
          </a:p>
        </p:txBody>
      </p:sp>
    </p:spTree>
    <p:extLst>
      <p:ext uri="{BB962C8B-B14F-4D97-AF65-F5344CB8AC3E}">
        <p14:creationId xmlns:p14="http://schemas.microsoft.com/office/powerpoint/2010/main" val="171441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6</a:t>
            </a:fld>
            <a:endParaRPr lang="en-US" dirty="0"/>
          </a:p>
        </p:txBody>
      </p:sp>
    </p:spTree>
    <p:extLst>
      <p:ext uri="{BB962C8B-B14F-4D97-AF65-F5344CB8AC3E}">
        <p14:creationId xmlns:p14="http://schemas.microsoft.com/office/powerpoint/2010/main" val="362739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7</a:t>
            </a:fld>
            <a:endParaRPr lang="en-US" dirty="0"/>
          </a:p>
        </p:txBody>
      </p:sp>
    </p:spTree>
    <p:extLst>
      <p:ext uri="{BB962C8B-B14F-4D97-AF65-F5344CB8AC3E}">
        <p14:creationId xmlns:p14="http://schemas.microsoft.com/office/powerpoint/2010/main" val="320895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8</a:t>
            </a:fld>
            <a:endParaRPr lang="en-US" dirty="0"/>
          </a:p>
        </p:txBody>
      </p:sp>
    </p:spTree>
    <p:extLst>
      <p:ext uri="{BB962C8B-B14F-4D97-AF65-F5344CB8AC3E}">
        <p14:creationId xmlns:p14="http://schemas.microsoft.com/office/powerpoint/2010/main" val="25332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9</a:t>
            </a:fld>
            <a:endParaRPr lang="en-US" dirty="0"/>
          </a:p>
        </p:txBody>
      </p:sp>
    </p:spTree>
    <p:extLst>
      <p:ext uri="{BB962C8B-B14F-4D97-AF65-F5344CB8AC3E}">
        <p14:creationId xmlns:p14="http://schemas.microsoft.com/office/powerpoint/2010/main" val="188055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goal of an audit is to evaluate the adequacy and effectiveness of the areas’ internal control environment and/or</a:t>
            </a:r>
            <a:r>
              <a:rPr lang="en-US" baseline="0" dirty="0" smtClean="0"/>
              <a:t> compliance with applicable polices, procedures, regulations.  And also to make recommendations, if necessary to improve the effectiveness and efficiency of the areas internal controls. </a:t>
            </a:r>
            <a:endParaRPr lang="en-US" dirty="0"/>
          </a:p>
        </p:txBody>
      </p:sp>
      <p:sp>
        <p:nvSpPr>
          <p:cNvPr id="4" name="Slide Number Placeholder 3"/>
          <p:cNvSpPr>
            <a:spLocks noGrp="1"/>
          </p:cNvSpPr>
          <p:nvPr>
            <p:ph type="sldNum" sz="quarter" idx="10"/>
          </p:nvPr>
        </p:nvSpPr>
        <p:spPr/>
        <p:txBody>
          <a:bodyPr/>
          <a:lstStyle/>
          <a:p>
            <a:fld id="{524BD3A1-3111-41F8-9618-01554E7430C4}" type="slidenum">
              <a:rPr lang="en-US" smtClean="0"/>
              <a:t>10</a:t>
            </a:fld>
            <a:endParaRPr lang="en-US" dirty="0"/>
          </a:p>
        </p:txBody>
      </p:sp>
    </p:spTree>
    <p:extLst>
      <p:ext uri="{BB962C8B-B14F-4D97-AF65-F5344CB8AC3E}">
        <p14:creationId xmlns:p14="http://schemas.microsoft.com/office/powerpoint/2010/main" val="195936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BD3A1-3111-41F8-9618-01554E7430C4}" type="slidenum">
              <a:rPr lang="en-US" smtClean="0"/>
              <a:t>11</a:t>
            </a:fld>
            <a:endParaRPr lang="en-US" dirty="0"/>
          </a:p>
        </p:txBody>
      </p:sp>
    </p:spTree>
    <p:extLst>
      <p:ext uri="{BB962C8B-B14F-4D97-AF65-F5344CB8AC3E}">
        <p14:creationId xmlns:p14="http://schemas.microsoft.com/office/powerpoint/2010/main" val="930867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282227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6222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410947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58962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1933945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1948860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1127141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11887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235098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148495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8281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290452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08466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46158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322177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143552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BA792-4D6B-489B-B817-9FD7C81F55A3}"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A01E84-61F8-4495-86C7-10527101E408}" type="slidenum">
              <a:rPr lang="en-US" smtClean="0"/>
              <a:t>‹#›</a:t>
            </a:fld>
            <a:endParaRPr lang="en-US" dirty="0"/>
          </a:p>
        </p:txBody>
      </p:sp>
    </p:spTree>
    <p:extLst>
      <p:ext uri="{BB962C8B-B14F-4D97-AF65-F5344CB8AC3E}">
        <p14:creationId xmlns:p14="http://schemas.microsoft.com/office/powerpoint/2010/main" val="1352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FDBA792-4D6B-489B-B817-9FD7C81F55A3}" type="datetimeFigureOut">
              <a:rPr lang="en-US" smtClean="0"/>
              <a:t>2/15/2018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CA01E84-61F8-4495-86C7-10527101E408}" type="slidenum">
              <a:rPr lang="en-US" smtClean="0"/>
              <a:t>‹#›</a:t>
            </a:fld>
            <a:endParaRPr lang="en-US" dirty="0"/>
          </a:p>
        </p:txBody>
      </p:sp>
    </p:spTree>
    <p:extLst>
      <p:ext uri="{BB962C8B-B14F-4D97-AF65-F5344CB8AC3E}">
        <p14:creationId xmlns:p14="http://schemas.microsoft.com/office/powerpoint/2010/main" val="304162667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a:t>
            </a:r>
            <a:br>
              <a:rPr lang="en-US" dirty="0" smtClean="0"/>
            </a:br>
            <a:r>
              <a:rPr lang="en-US" dirty="0" smtClean="0"/>
              <a:t>Internal Audits</a:t>
            </a:r>
            <a:endParaRPr lang="en-US" dirty="0"/>
          </a:p>
        </p:txBody>
      </p:sp>
      <p:sp>
        <p:nvSpPr>
          <p:cNvPr id="3" name="Subtitle 2"/>
          <p:cNvSpPr>
            <a:spLocks noGrp="1"/>
          </p:cNvSpPr>
          <p:nvPr>
            <p:ph type="subTitle" idx="1"/>
          </p:nvPr>
        </p:nvSpPr>
        <p:spPr/>
        <p:txBody>
          <a:bodyPr/>
          <a:lstStyle/>
          <a:p>
            <a:r>
              <a:rPr lang="en-US" dirty="0" smtClean="0"/>
              <a:t>Khalil M. Abdullah </a:t>
            </a:r>
            <a:r>
              <a:rPr lang="en-US" dirty="0"/>
              <a:t> </a:t>
            </a:r>
            <a:r>
              <a:rPr lang="en-US" dirty="0" smtClean="0"/>
              <a:t>CPA, CIA, CGAP, MACC</a:t>
            </a:r>
          </a:p>
        </p:txBody>
      </p:sp>
      <p:pic>
        <p:nvPicPr>
          <p:cNvPr id="4098"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7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work does Internal Audits do?</a:t>
            </a:r>
            <a:endParaRPr lang="en-US" dirty="0"/>
          </a:p>
        </p:txBody>
      </p:sp>
      <p:sp>
        <p:nvSpPr>
          <p:cNvPr id="3" name="Content Placeholder 2"/>
          <p:cNvSpPr>
            <a:spLocks noGrp="1"/>
          </p:cNvSpPr>
          <p:nvPr>
            <p:ph idx="1"/>
          </p:nvPr>
        </p:nvSpPr>
        <p:spPr/>
        <p:txBody>
          <a:bodyPr>
            <a:normAutofit lnSpcReduction="10000"/>
          </a:bodyPr>
          <a:lstStyle/>
          <a:p>
            <a:r>
              <a:rPr lang="en-US" dirty="0" smtClean="0"/>
              <a:t>Audits (Assurance Activities) – Examinations of audit evidence for the purpose of providing an independent assessment.  Audit types include:</a:t>
            </a:r>
          </a:p>
          <a:p>
            <a:pPr lvl="1"/>
            <a:r>
              <a:rPr lang="en-US" u="sng" dirty="0" smtClean="0"/>
              <a:t>Operational Audit </a:t>
            </a:r>
            <a:r>
              <a:rPr lang="en-US" dirty="0" smtClean="0"/>
              <a:t>– is a review of an organization’s usage of resources to ensure those resources are being utilized as efficiently and effectively as possible to accomplish a mission and goal.</a:t>
            </a:r>
          </a:p>
          <a:p>
            <a:pPr lvl="1"/>
            <a:r>
              <a:rPr lang="en-US" u="sng" dirty="0" smtClean="0"/>
              <a:t>Compliance Audit </a:t>
            </a:r>
            <a:r>
              <a:rPr lang="en-US" dirty="0" smtClean="0"/>
              <a:t>– is performed to determine if an organization or program is operating in accordance with policies, procedures, laws &amp; regulations.</a:t>
            </a:r>
          </a:p>
          <a:p>
            <a:pPr lvl="1"/>
            <a:r>
              <a:rPr lang="en-US" u="sng" dirty="0"/>
              <a:t>Financial Audit </a:t>
            </a:r>
            <a:r>
              <a:rPr lang="en-US" dirty="0"/>
              <a:t>– Most commonly known form of audit and refers to the systematic review of a company’s financial reporting to ensure all information is valid and conforms to GAAP Standards.</a:t>
            </a:r>
          </a:p>
          <a:p>
            <a:pPr lvl="1"/>
            <a:r>
              <a:rPr lang="en-US" u="sng" dirty="0" smtClean="0"/>
              <a:t>Investigative Audit </a:t>
            </a:r>
            <a:r>
              <a:rPr lang="en-US" dirty="0" smtClean="0"/>
              <a:t>– are typically asked for when there is an assumed violation of rules, regulations, or law.</a:t>
            </a:r>
            <a:endParaRPr lang="en-US" dirty="0"/>
          </a:p>
        </p:txBody>
      </p:sp>
      <p:pic>
        <p:nvPicPr>
          <p:cNvPr id="13314"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7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work does Internal Audits do</a:t>
            </a:r>
            <a:r>
              <a:rPr lang="en-US" dirty="0" smtClean="0"/>
              <a:t>? </a:t>
            </a:r>
            <a:endParaRPr lang="en-US" dirty="0"/>
          </a:p>
        </p:txBody>
      </p:sp>
      <p:sp>
        <p:nvSpPr>
          <p:cNvPr id="3" name="Content Placeholder 2"/>
          <p:cNvSpPr>
            <a:spLocks noGrp="1"/>
          </p:cNvSpPr>
          <p:nvPr>
            <p:ph idx="1"/>
          </p:nvPr>
        </p:nvSpPr>
        <p:spPr/>
        <p:txBody>
          <a:bodyPr/>
          <a:lstStyle/>
          <a:p>
            <a:r>
              <a:rPr lang="en-US" dirty="0" smtClean="0"/>
              <a:t>Consulting (Advisory activities) – Are generally performed at the specific request of an engagement client. The nature and scope of the consulting engagement are subject to agreement with the engagement client. When performing consulting services, the internal auditor should maintain objectivity and </a:t>
            </a:r>
            <a:r>
              <a:rPr lang="en-US" b="1" u="sng" dirty="0" smtClean="0"/>
              <a:t>NOT</a:t>
            </a:r>
            <a:r>
              <a:rPr lang="en-US" dirty="0" smtClean="0"/>
              <a:t> assume management responsibility. </a:t>
            </a:r>
          </a:p>
          <a:p>
            <a:pPr lvl="1"/>
            <a:r>
              <a:rPr lang="en-US" dirty="0" smtClean="0"/>
              <a:t>Assist on special projects;</a:t>
            </a:r>
          </a:p>
          <a:p>
            <a:pPr lvl="1"/>
            <a:r>
              <a:rPr lang="en-US" dirty="0" smtClean="0"/>
              <a:t>Provide feedback or advise on internal controls and risks;</a:t>
            </a:r>
          </a:p>
          <a:p>
            <a:pPr lvl="1"/>
            <a:r>
              <a:rPr lang="en-US" dirty="0" smtClean="0"/>
              <a:t>Investigate fraud or other allegations</a:t>
            </a:r>
          </a:p>
          <a:p>
            <a:pPr lvl="1"/>
            <a:r>
              <a:rPr lang="en-US" dirty="0" smtClean="0"/>
              <a:t>Management requests</a:t>
            </a:r>
          </a:p>
          <a:p>
            <a:pPr lvl="1"/>
            <a:endParaRPr lang="en-US" dirty="0"/>
          </a:p>
        </p:txBody>
      </p:sp>
      <p:pic>
        <p:nvPicPr>
          <p:cNvPr id="14338"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67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COSO</a:t>
            </a:r>
            <a:endParaRPr lang="en-US" dirty="0"/>
          </a:p>
        </p:txBody>
      </p:sp>
      <p:sp>
        <p:nvSpPr>
          <p:cNvPr id="3" name="Content Placeholder 2"/>
          <p:cNvSpPr>
            <a:spLocks noGrp="1"/>
          </p:cNvSpPr>
          <p:nvPr>
            <p:ph idx="1"/>
          </p:nvPr>
        </p:nvSpPr>
        <p:spPr/>
        <p:txBody>
          <a:bodyPr/>
          <a:lstStyle/>
          <a:p>
            <a:r>
              <a:rPr lang="en-US" dirty="0" smtClean="0"/>
              <a:t>A voluntary private sector initiative dedicated to improving organizational performance and governance through effective </a:t>
            </a:r>
            <a:r>
              <a:rPr lang="en-US" u="sng" dirty="0" smtClean="0"/>
              <a:t>internal control</a:t>
            </a:r>
            <a:r>
              <a:rPr lang="en-US" dirty="0" smtClean="0"/>
              <a:t>; </a:t>
            </a:r>
            <a:r>
              <a:rPr lang="en-US" u="sng" dirty="0" smtClean="0"/>
              <a:t>enterprise risk management</a:t>
            </a:r>
            <a:r>
              <a:rPr lang="en-US" dirty="0" smtClean="0"/>
              <a:t>; and </a:t>
            </a:r>
            <a:r>
              <a:rPr lang="en-US" u="sng" dirty="0" smtClean="0"/>
              <a:t>fraud deterrence</a:t>
            </a:r>
            <a:r>
              <a:rPr lang="en-US" dirty="0" smtClean="0"/>
              <a:t>.  It is comprised of the following 5 sponsoring organizations:</a:t>
            </a:r>
          </a:p>
          <a:p>
            <a:pPr lvl="1"/>
            <a:r>
              <a:rPr lang="en-US" dirty="0" smtClean="0"/>
              <a:t>American Institute of Certified Public Accountants (AICPA);</a:t>
            </a:r>
          </a:p>
          <a:p>
            <a:pPr lvl="1"/>
            <a:r>
              <a:rPr lang="en-US" dirty="0" smtClean="0"/>
              <a:t>The Institute of Internal Auditors (IIA);</a:t>
            </a:r>
          </a:p>
          <a:p>
            <a:pPr lvl="1"/>
            <a:r>
              <a:rPr lang="en-US" dirty="0" smtClean="0"/>
              <a:t>American Accounting Association (AAA);</a:t>
            </a:r>
          </a:p>
          <a:p>
            <a:pPr lvl="1"/>
            <a:r>
              <a:rPr lang="en-US" dirty="0" smtClean="0"/>
              <a:t>Institute of Management Accountants (IMA);</a:t>
            </a:r>
          </a:p>
          <a:p>
            <a:pPr lvl="1"/>
            <a:r>
              <a:rPr lang="en-US" dirty="0" smtClean="0"/>
              <a:t>Financial Executives International (FEI)</a:t>
            </a:r>
            <a:endParaRPr lang="en-US" dirty="0"/>
          </a:p>
        </p:txBody>
      </p:sp>
      <p:pic>
        <p:nvPicPr>
          <p:cNvPr id="15362"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2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COSO definition of Internal Control</a:t>
            </a:r>
            <a:endParaRPr lang="en-US" dirty="0"/>
          </a:p>
        </p:txBody>
      </p:sp>
      <p:sp>
        <p:nvSpPr>
          <p:cNvPr id="3" name="Content Placeholder 2"/>
          <p:cNvSpPr>
            <a:spLocks noGrp="1"/>
          </p:cNvSpPr>
          <p:nvPr>
            <p:ph idx="1"/>
          </p:nvPr>
        </p:nvSpPr>
        <p:spPr/>
        <p:txBody>
          <a:bodyPr/>
          <a:lstStyle/>
          <a:p>
            <a:r>
              <a:rPr lang="en-US" b="1" dirty="0" smtClean="0"/>
              <a:t>Internal control </a:t>
            </a:r>
            <a:r>
              <a:rPr lang="en-US" dirty="0" smtClean="0"/>
              <a:t>- A process, effected by an entity’s board of directors, management and other personnel, designed to provide reasonable assurance of the achievement of objectives in the following categories:</a:t>
            </a:r>
          </a:p>
          <a:p>
            <a:pPr lvl="1"/>
            <a:r>
              <a:rPr lang="en-US" dirty="0" smtClean="0"/>
              <a:t>Effectiveness and efficiency of operations;</a:t>
            </a:r>
          </a:p>
          <a:p>
            <a:pPr lvl="1"/>
            <a:r>
              <a:rPr lang="en-US" dirty="0" smtClean="0"/>
              <a:t>Reliability of financial reporting; </a:t>
            </a:r>
          </a:p>
          <a:p>
            <a:pPr lvl="1"/>
            <a:r>
              <a:rPr lang="en-US" dirty="0" smtClean="0"/>
              <a:t>Compliance with applicable laws and regulations”</a:t>
            </a:r>
          </a:p>
          <a:p>
            <a:r>
              <a:rPr lang="en-US" dirty="0" smtClean="0"/>
              <a:t>In an “effective” internal control system, there are 5 components working to support the achievement of an entity’s mission, strategies, and related business objectives. </a:t>
            </a:r>
            <a:endParaRPr lang="en-US" dirty="0"/>
          </a:p>
        </p:txBody>
      </p:sp>
      <p:pic>
        <p:nvPicPr>
          <p:cNvPr id="16386"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409"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8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Internal Control</a:t>
            </a:r>
            <a:endParaRPr lang="en-US" dirty="0"/>
          </a:p>
        </p:txBody>
      </p:sp>
      <p:pic>
        <p:nvPicPr>
          <p:cNvPr id="2050" name="Picture 2" descr="COSO Five Components Cub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57068" y="2254205"/>
            <a:ext cx="3986415" cy="411449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outh Texas Coll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9531"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20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Plan Development Flowchart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descr="Audit plan development flowchart.  Risk assessment, draft audit plan, present draft audit plan to committee, obtain approval of plan from the full Board, to arrive at an approved audit plan. "/>
          <p:cNvGraphicFramePr>
            <a:graphicFrameLocks noChangeAspect="1"/>
          </p:cNvGraphicFramePr>
          <p:nvPr>
            <p:extLst>
              <p:ext uri="{D42A27DB-BD31-4B8C-83A1-F6EECF244321}">
                <p14:modId xmlns:p14="http://schemas.microsoft.com/office/powerpoint/2010/main" val="1744604568"/>
              </p:ext>
            </p:extLst>
          </p:nvPr>
        </p:nvGraphicFramePr>
        <p:xfrm>
          <a:off x="729674" y="1680632"/>
          <a:ext cx="10815782" cy="4998001"/>
        </p:xfrm>
        <a:graphic>
          <a:graphicData uri="http://schemas.openxmlformats.org/presentationml/2006/ole">
            <mc:AlternateContent xmlns:mc="http://schemas.openxmlformats.org/markup-compatibility/2006">
              <mc:Choice xmlns:v="urn:schemas-microsoft-com:vml" Requires="v">
                <p:oleObj spid="_x0000_s5125" name="Acrobat Document" r:id="rId3" imgW="7543732" imgH="4286250" progId="Acrobat.Document.2015">
                  <p:embed/>
                </p:oleObj>
              </mc:Choice>
              <mc:Fallback>
                <p:oleObj name="Acrobat Document" r:id="rId3" imgW="7543732" imgH="4286250" progId="Acrobat.Document.2015">
                  <p:embed/>
                  <p:pic>
                    <p:nvPicPr>
                      <p:cNvPr id="0" name=""/>
                      <p:cNvPicPr/>
                      <p:nvPr/>
                    </p:nvPicPr>
                    <p:blipFill>
                      <a:blip r:embed="rId4"/>
                      <a:stretch>
                        <a:fillRect/>
                      </a:stretch>
                    </p:blipFill>
                    <p:spPr>
                      <a:xfrm>
                        <a:off x="729674" y="1680632"/>
                        <a:ext cx="10815782" cy="4998001"/>
                      </a:xfrm>
                      <a:prstGeom prst="rect">
                        <a:avLst/>
                      </a:prstGeom>
                    </p:spPr>
                  </p:pic>
                </p:oleObj>
              </mc:Fallback>
            </mc:AlternateContent>
          </a:graphicData>
        </a:graphic>
      </p:graphicFrame>
      <p:pic>
        <p:nvPicPr>
          <p:cNvPr id="5" name="Picture 2" descr="South Texas Colle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9531"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8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Project Cycle Flowchart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Object 3" descr="Audit projet cycle flowchart. Select an audit from the approved audit plan, distribute an entrance conference memo, hold an entrance confrence with client management, plan the audit, conduct fieldwork testing, prepare a rough draft audit report, hold an exit conference, obtain management responses to reported findings, provide draft report to the area Vice President, finalize audit report and provide it to the President, Present audit to the Finance, Audit, and HR Committee, Wait for management's implementation dates for corrective action to expire, conduct follow-up review to verify that corrective action has taken place. "/>
          <p:cNvGraphicFramePr>
            <a:graphicFrameLocks noChangeAspect="1"/>
          </p:cNvGraphicFramePr>
          <p:nvPr>
            <p:extLst>
              <p:ext uri="{D42A27DB-BD31-4B8C-83A1-F6EECF244321}">
                <p14:modId xmlns:p14="http://schemas.microsoft.com/office/powerpoint/2010/main" val="2656362833"/>
              </p:ext>
            </p:extLst>
          </p:nvPr>
        </p:nvGraphicFramePr>
        <p:xfrm>
          <a:off x="0" y="0"/>
          <a:ext cx="12237371" cy="6858000"/>
        </p:xfrm>
        <a:graphic>
          <a:graphicData uri="http://schemas.openxmlformats.org/presentationml/2006/ole">
            <mc:AlternateContent xmlns:mc="http://schemas.openxmlformats.org/markup-compatibility/2006">
              <mc:Choice xmlns:v="urn:schemas-microsoft-com:vml" Requires="v">
                <p:oleObj spid="_x0000_s6149" name="Acrobat Document" r:id="rId3" imgW="10115398" imgH="4886190" progId="Acrobat.Document.2015">
                  <p:embed/>
                </p:oleObj>
              </mc:Choice>
              <mc:Fallback>
                <p:oleObj name="Acrobat Document" r:id="rId3" imgW="10115398" imgH="4886190" progId="Acrobat.Document.2015">
                  <p:embed/>
                  <p:pic>
                    <p:nvPicPr>
                      <p:cNvPr id="0" name=""/>
                      <p:cNvPicPr/>
                      <p:nvPr/>
                    </p:nvPicPr>
                    <p:blipFill>
                      <a:blip r:embed="rId4"/>
                      <a:stretch>
                        <a:fillRect/>
                      </a:stretch>
                    </p:blipFill>
                    <p:spPr>
                      <a:xfrm>
                        <a:off x="0" y="0"/>
                        <a:ext cx="12237371" cy="6858000"/>
                      </a:xfrm>
                      <a:prstGeom prst="rect">
                        <a:avLst/>
                      </a:prstGeom>
                    </p:spPr>
                  </p:pic>
                </p:oleObj>
              </mc:Fallback>
            </mc:AlternateContent>
          </a:graphicData>
        </a:graphic>
      </p:graphicFrame>
    </p:spTree>
    <p:extLst>
      <p:ext uri="{BB962C8B-B14F-4D97-AF65-F5344CB8AC3E}">
        <p14:creationId xmlns:p14="http://schemas.microsoft.com/office/powerpoint/2010/main" val="128755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Lines of Defense</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line of defense – Mgmt. controls and Internal control measures;</a:t>
            </a:r>
          </a:p>
          <a:p>
            <a:r>
              <a:rPr lang="en-US" dirty="0" smtClean="0"/>
              <a:t>2</a:t>
            </a:r>
            <a:r>
              <a:rPr lang="en-US" baseline="30000" dirty="0" smtClean="0"/>
              <a:t>nd</a:t>
            </a:r>
            <a:r>
              <a:rPr lang="en-US" dirty="0" smtClean="0"/>
              <a:t> line of defense – Financial Control, Security, Risk Management, Quality, Inspection, Compliance;</a:t>
            </a:r>
          </a:p>
          <a:p>
            <a:r>
              <a:rPr lang="en-US" dirty="0" smtClean="0"/>
              <a:t>3</a:t>
            </a:r>
            <a:r>
              <a:rPr lang="en-US" baseline="30000" dirty="0" smtClean="0"/>
              <a:t>rd</a:t>
            </a:r>
            <a:r>
              <a:rPr lang="en-US" dirty="0" smtClean="0"/>
              <a:t> line of defense – Internal Audit</a:t>
            </a:r>
            <a:endParaRPr lang="en-US" dirty="0"/>
          </a:p>
        </p:txBody>
      </p:sp>
      <p:graphicFrame>
        <p:nvGraphicFramePr>
          <p:cNvPr id="4" name="Object 3" descr="3 lines of defense diagram.  first line of defense includes management controls and other internal control measures.  Second line of defense includes financial controls, security, Risk Management, Quality, Inspection, Compliance.  Internal Audit is the third line of defense and reports both to Senior Management and the Finance, Audit, and HR committee.  Other lines of defense include external auditors, and regulators. "/>
          <p:cNvGraphicFramePr>
            <a:graphicFrameLocks noChangeAspect="1"/>
          </p:cNvGraphicFramePr>
          <p:nvPr>
            <p:extLst>
              <p:ext uri="{D42A27DB-BD31-4B8C-83A1-F6EECF244321}">
                <p14:modId xmlns:p14="http://schemas.microsoft.com/office/powerpoint/2010/main" val="3084791408"/>
              </p:ext>
            </p:extLst>
          </p:nvPr>
        </p:nvGraphicFramePr>
        <p:xfrm>
          <a:off x="0" y="0"/>
          <a:ext cx="12192000" cy="6847343"/>
        </p:xfrm>
        <a:graphic>
          <a:graphicData uri="http://schemas.openxmlformats.org/presentationml/2006/ole">
            <mc:AlternateContent xmlns:mc="http://schemas.openxmlformats.org/markup-compatibility/2006">
              <mc:Choice xmlns:v="urn:schemas-microsoft-com:vml" Requires="v">
                <p:oleObj spid="_x0000_s7173" name="Document" r:id="rId3" imgW="8760181" imgH="5415492" progId="Word.Document.12">
                  <p:embed/>
                </p:oleObj>
              </mc:Choice>
              <mc:Fallback>
                <p:oleObj name="Document" r:id="rId3" imgW="8760181" imgH="5415492" progId="Word.Document.12">
                  <p:embed/>
                  <p:pic>
                    <p:nvPicPr>
                      <p:cNvPr id="0" name=""/>
                      <p:cNvPicPr/>
                      <p:nvPr/>
                    </p:nvPicPr>
                    <p:blipFill>
                      <a:blip r:embed="rId4"/>
                      <a:stretch>
                        <a:fillRect/>
                      </a:stretch>
                    </p:blipFill>
                    <p:spPr>
                      <a:xfrm>
                        <a:off x="0" y="0"/>
                        <a:ext cx="12192000" cy="6847343"/>
                      </a:xfrm>
                      <a:prstGeom prst="rect">
                        <a:avLst/>
                      </a:prstGeom>
                    </p:spPr>
                  </p:pic>
                </p:oleObj>
              </mc:Fallback>
            </mc:AlternateContent>
          </a:graphicData>
        </a:graphic>
      </p:graphicFrame>
    </p:spTree>
    <p:extLst>
      <p:ext uri="{BB962C8B-B14F-4D97-AF65-F5344CB8AC3E}">
        <p14:creationId xmlns:p14="http://schemas.microsoft.com/office/powerpoint/2010/main" val="129207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11" name="Text Placeholder 10"/>
          <p:cNvSpPr>
            <a:spLocks noGrp="1"/>
          </p:cNvSpPr>
          <p:nvPr>
            <p:ph type="body" idx="1"/>
          </p:nvPr>
        </p:nvSpPr>
        <p:spPr/>
        <p:txBody>
          <a:bodyPr/>
          <a:lstStyle/>
          <a:p>
            <a:r>
              <a:rPr lang="en-US" dirty="0"/>
              <a:t>http://admin.southtexascollege.edu/audits/index.html</a:t>
            </a:r>
          </a:p>
        </p:txBody>
      </p:sp>
      <p:sp>
        <p:nvSpPr>
          <p:cNvPr id="12" name="Rectangle 11"/>
          <p:cNvSpPr/>
          <p:nvPr/>
        </p:nvSpPr>
        <p:spPr>
          <a:xfrm>
            <a:off x="3048000" y="2967335"/>
            <a:ext cx="6096000" cy="523220"/>
          </a:xfrm>
          <a:prstGeom prst="rect">
            <a:avLst/>
          </a:prstGeom>
        </p:spPr>
        <p:txBody>
          <a:bodyPr>
            <a:spAutoFit/>
          </a:bodyPr>
          <a:lstStyle/>
          <a:p>
            <a:r>
              <a:rPr lang="en-US" sz="2800" dirty="0" smtClean="0"/>
              <a:t>Office of Internal Audits Website</a:t>
            </a:r>
            <a:endParaRPr lang="en-US" sz="2800" dirty="0"/>
          </a:p>
        </p:txBody>
      </p:sp>
      <p:pic>
        <p:nvPicPr>
          <p:cNvPr id="19458"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348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IIA Position Paper: The Three Lines of Defense in Effective Risk Management and Control January 2013 p. 2</a:t>
            </a:r>
          </a:p>
          <a:p>
            <a:pPr>
              <a:buFont typeface="+mj-lt"/>
              <a:buAutoNum type="arabicPeriod"/>
            </a:pPr>
            <a:r>
              <a:rPr lang="en-US" dirty="0" smtClean="0"/>
              <a:t>COSO 2013 Internal Control Framework</a:t>
            </a:r>
          </a:p>
          <a:p>
            <a:pPr>
              <a:buFont typeface="+mj-lt"/>
              <a:buAutoNum type="arabicPeriod"/>
            </a:pPr>
            <a:r>
              <a:rPr lang="en-US" dirty="0" smtClean="0"/>
              <a:t>International Professional Practices Framework (IPPF) </a:t>
            </a:r>
          </a:p>
          <a:p>
            <a:pPr>
              <a:buFont typeface="+mj-lt"/>
              <a:buAutoNum type="arabicPeriod"/>
            </a:pPr>
            <a:endParaRPr lang="en-US" dirty="0"/>
          </a:p>
        </p:txBody>
      </p:sp>
      <p:pic>
        <p:nvPicPr>
          <p:cNvPr id="4" name="Picture 2" descr="South Texas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0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Internal Audit Staff</a:t>
            </a:r>
            <a:endParaRPr lang="en-US" dirty="0"/>
          </a:p>
        </p:txBody>
      </p:sp>
      <p:sp>
        <p:nvSpPr>
          <p:cNvPr id="3" name="Content Placeholder 2"/>
          <p:cNvSpPr>
            <a:spLocks noGrp="1"/>
          </p:cNvSpPr>
          <p:nvPr>
            <p:ph idx="1"/>
          </p:nvPr>
        </p:nvSpPr>
        <p:spPr/>
        <p:txBody>
          <a:bodyPr/>
          <a:lstStyle/>
          <a:p>
            <a:r>
              <a:rPr lang="en-US" b="1" dirty="0" smtClean="0">
                <a:latin typeface="Times New Roman" panose="02020603050405020304" pitchFamily="18" charset="0"/>
                <a:cs typeface="Times New Roman" panose="02020603050405020304" pitchFamily="18" charset="0"/>
              </a:rPr>
              <a:t>Mr. Khalil Abdullah</a:t>
            </a:r>
          </a:p>
          <a:p>
            <a:pPr lvl="1"/>
            <a:r>
              <a:rPr lang="en-US" dirty="0" smtClean="0"/>
              <a:t>Certified Internal Auditor (CIA);</a:t>
            </a:r>
          </a:p>
          <a:p>
            <a:pPr lvl="1"/>
            <a:r>
              <a:rPr lang="en-US" dirty="0" smtClean="0"/>
              <a:t>Certified Public Accountant (CPA);</a:t>
            </a:r>
          </a:p>
          <a:p>
            <a:pPr lvl="1"/>
            <a:r>
              <a:rPr lang="en-US" dirty="0" smtClean="0"/>
              <a:t>Certified Government Auditing Professional (CGAP) </a:t>
            </a:r>
          </a:p>
          <a:p>
            <a:r>
              <a:rPr lang="en-US" b="1" dirty="0" smtClean="0">
                <a:latin typeface="Times New Roman" panose="02020603050405020304" pitchFamily="18" charset="0"/>
                <a:cs typeface="Times New Roman" panose="02020603050405020304" pitchFamily="18" charset="0"/>
              </a:rPr>
              <a:t>Mr. Jose Luis Silva</a:t>
            </a:r>
          </a:p>
          <a:p>
            <a:pPr lvl="1"/>
            <a:r>
              <a:rPr lang="en-US" dirty="0" smtClean="0"/>
              <a:t>Certified Internal Auditor (CIA);</a:t>
            </a:r>
          </a:p>
          <a:p>
            <a:pPr lvl="1"/>
            <a:r>
              <a:rPr lang="en-US" dirty="0" smtClean="0"/>
              <a:t>Certified Government Auditing Professional (CGAP);</a:t>
            </a:r>
          </a:p>
          <a:p>
            <a:pPr lvl="1"/>
            <a:r>
              <a:rPr lang="en-US" dirty="0" smtClean="0"/>
              <a:t>Certified Fraud Examiner (CFE)</a:t>
            </a:r>
            <a:endParaRPr lang="en-US" dirty="0"/>
          </a:p>
        </p:txBody>
      </p:sp>
      <p:pic>
        <p:nvPicPr>
          <p:cNvPr id="5122"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9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have an Internal Audit Function?</a:t>
            </a:r>
            <a:endParaRPr lang="en-US" dirty="0"/>
          </a:p>
        </p:txBody>
      </p:sp>
      <p:sp>
        <p:nvSpPr>
          <p:cNvPr id="3" name="Content Placeholder 2"/>
          <p:cNvSpPr>
            <a:spLocks noGrp="1"/>
          </p:cNvSpPr>
          <p:nvPr>
            <p:ph idx="1"/>
          </p:nvPr>
        </p:nvSpPr>
        <p:spPr/>
        <p:txBody>
          <a:bodyPr/>
          <a:lstStyle/>
          <a:p>
            <a:r>
              <a:rPr lang="en-US" dirty="0" smtClean="0"/>
              <a:t>Internal Audit functions are considered to be a valuable element of management control, which provides assurance to the audit committee and management. </a:t>
            </a:r>
          </a:p>
          <a:p>
            <a:r>
              <a:rPr lang="en-US" dirty="0"/>
              <a:t>Medium and large companies, banks, and other financial institutions with major fiduciary responsibilities are required to have an internal audit function. </a:t>
            </a:r>
          </a:p>
          <a:p>
            <a:r>
              <a:rPr lang="en-US" dirty="0" smtClean="0"/>
              <a:t>As an organization grows it becomes more challenging to conduct frequent and economical first-hand monitoring of controls by management. </a:t>
            </a:r>
          </a:p>
          <a:p>
            <a:endParaRPr lang="en-US" dirty="0"/>
          </a:p>
        </p:txBody>
      </p:sp>
      <p:pic>
        <p:nvPicPr>
          <p:cNvPr id="6146" name="Picture 2" descr="South Texas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02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Internal Audit</a:t>
            </a:r>
            <a:endParaRPr lang="en-US" dirty="0"/>
          </a:p>
        </p:txBody>
      </p:sp>
      <p:sp>
        <p:nvSpPr>
          <p:cNvPr id="3" name="Content Placeholder 2"/>
          <p:cNvSpPr>
            <a:spLocks noGrp="1"/>
          </p:cNvSpPr>
          <p:nvPr>
            <p:ph idx="1"/>
          </p:nvPr>
        </p:nvSpPr>
        <p:spPr/>
        <p:txBody>
          <a:bodyPr/>
          <a:lstStyle/>
          <a:p>
            <a:r>
              <a:rPr lang="en-US" dirty="0" smtClean="0"/>
              <a:t>Identifies redundancies in operational and control procedures and provides recommendations to improve the efficiency and effectiveness of procedures;</a:t>
            </a:r>
          </a:p>
          <a:p>
            <a:r>
              <a:rPr lang="en-US" dirty="0" smtClean="0"/>
              <a:t>Serves as an early warning system, enabling deficiencies to be identified and remediated on a timely basis (e.g. prior to external, regulatory or compliance audits);</a:t>
            </a:r>
          </a:p>
          <a:p>
            <a:r>
              <a:rPr lang="en-US" dirty="0" smtClean="0"/>
              <a:t>Internal </a:t>
            </a:r>
            <a:r>
              <a:rPr lang="en-US" dirty="0"/>
              <a:t>audits make the organization process-dependent rather than person-dependent; </a:t>
            </a:r>
            <a:endParaRPr lang="en-US" dirty="0" smtClean="0"/>
          </a:p>
          <a:p>
            <a:r>
              <a:rPr lang="en-US" dirty="0"/>
              <a:t>Ultimately increases accountability within the organization</a:t>
            </a:r>
          </a:p>
          <a:p>
            <a:endParaRPr lang="en-US" dirty="0"/>
          </a:p>
        </p:txBody>
      </p:sp>
      <p:pic>
        <p:nvPicPr>
          <p:cNvPr id="7172" name="Picture 4" descr="South Texas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098"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20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International Professional Practices Framework (IPPF)</a:t>
            </a:r>
            <a:endParaRPr lang="en-US" dirty="0"/>
          </a:p>
        </p:txBody>
      </p:sp>
      <p:sp>
        <p:nvSpPr>
          <p:cNvPr id="5" name="Text Placeholder 4"/>
          <p:cNvSpPr>
            <a:spLocks noGrp="1"/>
          </p:cNvSpPr>
          <p:nvPr>
            <p:ph type="body" idx="1"/>
          </p:nvPr>
        </p:nvSpPr>
        <p:spPr/>
        <p:txBody>
          <a:bodyPr/>
          <a:lstStyle/>
          <a:p>
            <a:r>
              <a:rPr lang="en-US" dirty="0" smtClean="0"/>
              <a:t>IPPF</a:t>
            </a:r>
            <a:endParaRPr lang="en-US" dirty="0"/>
          </a:p>
        </p:txBody>
      </p:sp>
      <p:pic>
        <p:nvPicPr>
          <p:cNvPr id="9" name="Picture 4" descr="Image of International Professional Practices Framework text book cov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967845" y="3179763"/>
            <a:ext cx="3200123" cy="2840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3"/>
          </p:nvPr>
        </p:nvSpPr>
        <p:spPr>
          <a:xfrm>
            <a:off x="6208712" y="2595187"/>
            <a:ext cx="4825159" cy="576262"/>
          </a:xfrm>
        </p:spPr>
        <p:txBody>
          <a:bodyPr/>
          <a:lstStyle/>
          <a:p>
            <a:r>
              <a:rPr lang="en-US" dirty="0" smtClean="0"/>
              <a:t>Includes the following:</a:t>
            </a:r>
            <a:endParaRPr lang="en-US" dirty="0"/>
          </a:p>
        </p:txBody>
      </p:sp>
      <p:sp>
        <p:nvSpPr>
          <p:cNvPr id="8" name="Content Placeholder 7"/>
          <p:cNvSpPr>
            <a:spLocks noGrp="1"/>
          </p:cNvSpPr>
          <p:nvPr>
            <p:ph sz="quarter" idx="4"/>
          </p:nvPr>
        </p:nvSpPr>
        <p:spPr/>
        <p:txBody>
          <a:bodyPr/>
          <a:lstStyle/>
          <a:p>
            <a:r>
              <a:rPr lang="en-US" dirty="0" smtClean="0"/>
              <a:t>Definition of Internal Auditing</a:t>
            </a:r>
          </a:p>
          <a:p>
            <a:r>
              <a:rPr lang="en-US" dirty="0" smtClean="0"/>
              <a:t>Code of Ethics</a:t>
            </a:r>
          </a:p>
          <a:p>
            <a:r>
              <a:rPr lang="en-US" dirty="0" smtClean="0"/>
              <a:t>International Standards for the profession</a:t>
            </a:r>
          </a:p>
          <a:p>
            <a:r>
              <a:rPr lang="en-US" dirty="0" smtClean="0"/>
              <a:t>Position Papers </a:t>
            </a:r>
          </a:p>
          <a:p>
            <a:r>
              <a:rPr lang="en-US" dirty="0" smtClean="0"/>
              <a:t>Practice Advisories</a:t>
            </a:r>
          </a:p>
          <a:p>
            <a:r>
              <a:rPr lang="en-US" dirty="0" smtClean="0"/>
              <a:t>Practice Guides</a:t>
            </a:r>
            <a:endParaRPr lang="en-US" dirty="0"/>
          </a:p>
        </p:txBody>
      </p:sp>
      <p:pic>
        <p:nvPicPr>
          <p:cNvPr id="8194" name="Picture 2" descr="South Texas Coll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902"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0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IIA </a:t>
            </a:r>
            <a:r>
              <a:rPr lang="en-US" dirty="0" smtClean="0"/>
              <a:t>definition of </a:t>
            </a:r>
            <a:r>
              <a:rPr lang="en-US" dirty="0"/>
              <a:t>Internal Auditing</a:t>
            </a:r>
          </a:p>
        </p:txBody>
      </p:sp>
      <p:sp>
        <p:nvSpPr>
          <p:cNvPr id="8" name="Content Placeholder 7"/>
          <p:cNvSpPr>
            <a:spLocks noGrp="1"/>
          </p:cNvSpPr>
          <p:nvPr>
            <p:ph idx="1"/>
          </p:nvPr>
        </p:nvSpPr>
        <p:spPr/>
        <p:txBody>
          <a:bodyPr/>
          <a:lstStyle/>
          <a:p>
            <a:endParaRPr lang="en-US" dirty="0" smtClean="0"/>
          </a:p>
          <a:p>
            <a:r>
              <a:rPr lang="en-US" dirty="0" smtClean="0"/>
              <a:t>Internal auditing is an independent, objective assurance and consulting activity designed to add value and improve an organization’s operations. It helps an organization accomplish its objectives by bringing a systematic, disciplined approach to evaluate and improve the effectiveness of risk management, control, and governance processes.</a:t>
            </a:r>
          </a:p>
          <a:p>
            <a:pPr marL="0" indent="0">
              <a:buNone/>
            </a:pPr>
            <a:endParaRPr lang="en-US" dirty="0"/>
          </a:p>
        </p:txBody>
      </p:sp>
      <p:pic>
        <p:nvPicPr>
          <p:cNvPr id="9218"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96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&amp; Objectivity </a:t>
            </a:r>
            <a:endParaRPr lang="en-US" dirty="0"/>
          </a:p>
        </p:txBody>
      </p:sp>
      <p:sp>
        <p:nvSpPr>
          <p:cNvPr id="3" name="Content Placeholder 2"/>
          <p:cNvSpPr>
            <a:spLocks noGrp="1"/>
          </p:cNvSpPr>
          <p:nvPr>
            <p:ph idx="1"/>
          </p:nvPr>
        </p:nvSpPr>
        <p:spPr/>
        <p:txBody>
          <a:bodyPr/>
          <a:lstStyle/>
          <a:p>
            <a:r>
              <a:rPr lang="en-US" dirty="0"/>
              <a:t>1110 – Organizational Independence – the CAE must report to a level within the organization that allows the internal audit activity to fulfill its responsibilities.  The CAE must confirm to the board, at least annually, the organizational independence of the internal audit activity. </a:t>
            </a:r>
          </a:p>
          <a:p>
            <a:pPr marL="0" indent="0">
              <a:buNone/>
            </a:pPr>
            <a:r>
              <a:rPr lang="en-US" dirty="0" smtClean="0"/>
              <a:t>Interpretation: </a:t>
            </a:r>
          </a:p>
          <a:p>
            <a:pPr marL="0" indent="0">
              <a:buNone/>
            </a:pPr>
            <a:r>
              <a:rPr lang="en-US" dirty="0" smtClean="0"/>
              <a:t>Organizational Independence is effectively achieved when the CAE reports functionally to the board. </a:t>
            </a:r>
          </a:p>
          <a:p>
            <a:pPr marL="0" indent="0">
              <a:buNone/>
            </a:pPr>
            <a:endParaRPr lang="en-US" dirty="0" smtClean="0"/>
          </a:p>
          <a:p>
            <a:r>
              <a:rPr lang="en-US" dirty="0" smtClean="0"/>
              <a:t>1120 </a:t>
            </a:r>
            <a:r>
              <a:rPr lang="en-US" dirty="0"/>
              <a:t>– Individual Objectivity – Internal auditors must have an impartial, unbiased attitude and avoid any conflicts of interest. </a:t>
            </a:r>
          </a:p>
          <a:p>
            <a:pPr marL="0" indent="0">
              <a:buNone/>
            </a:pPr>
            <a:endParaRPr lang="en-US" dirty="0"/>
          </a:p>
        </p:txBody>
      </p:sp>
      <p:pic>
        <p:nvPicPr>
          <p:cNvPr id="10242"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02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Internal Audit vs. External Audit</a:t>
            </a:r>
            <a:endParaRPr lang="en-US" dirty="0"/>
          </a:p>
        </p:txBody>
      </p:sp>
      <p:sp>
        <p:nvSpPr>
          <p:cNvPr id="8" name="Text Placeholder 7"/>
          <p:cNvSpPr>
            <a:spLocks noGrp="1"/>
          </p:cNvSpPr>
          <p:nvPr>
            <p:ph type="body" idx="1"/>
          </p:nvPr>
        </p:nvSpPr>
        <p:spPr/>
        <p:txBody>
          <a:bodyPr/>
          <a:lstStyle/>
          <a:p>
            <a:r>
              <a:rPr lang="en-US" u="sng" dirty="0" smtClean="0"/>
              <a:t>Internal Audit</a:t>
            </a:r>
            <a:endParaRPr lang="en-US" u="sng" dirty="0"/>
          </a:p>
        </p:txBody>
      </p:sp>
      <p:sp>
        <p:nvSpPr>
          <p:cNvPr id="9" name="Content Placeholder 8"/>
          <p:cNvSpPr>
            <a:spLocks noGrp="1"/>
          </p:cNvSpPr>
          <p:nvPr>
            <p:ph sz="half" idx="2"/>
          </p:nvPr>
        </p:nvSpPr>
        <p:spPr/>
        <p:txBody>
          <a:bodyPr>
            <a:normAutofit fontScale="85000" lnSpcReduction="20000"/>
          </a:bodyPr>
          <a:lstStyle/>
          <a:p>
            <a:r>
              <a:rPr lang="en-US" dirty="0" smtClean="0"/>
              <a:t>IIA Standards</a:t>
            </a:r>
          </a:p>
          <a:p>
            <a:r>
              <a:rPr lang="en-US" dirty="0"/>
              <a:t>E</a:t>
            </a:r>
            <a:r>
              <a:rPr lang="en-US" dirty="0" smtClean="0"/>
              <a:t>mployed by the organization (though independent of the activities they audit).</a:t>
            </a:r>
          </a:p>
          <a:p>
            <a:r>
              <a:rPr lang="en-US" dirty="0" smtClean="0"/>
              <a:t>Diverse background and skill set.</a:t>
            </a:r>
          </a:p>
          <a:p>
            <a:pPr marL="342900" lvl="1" indent="-342900"/>
            <a:r>
              <a:rPr lang="en-US" dirty="0"/>
              <a:t>Test controls at a significantly lower level of materiality than do external auditors.</a:t>
            </a:r>
          </a:p>
          <a:p>
            <a:r>
              <a:rPr lang="en-US" dirty="0" smtClean="0"/>
              <a:t>Broad Focus</a:t>
            </a:r>
          </a:p>
          <a:p>
            <a:pPr lvl="1"/>
            <a:r>
              <a:rPr lang="en-US" dirty="0" smtClean="0"/>
              <a:t>Organizational efficiencies &amp; effectiveness;</a:t>
            </a:r>
          </a:p>
          <a:p>
            <a:pPr lvl="1"/>
            <a:r>
              <a:rPr lang="en-US" dirty="0" smtClean="0"/>
              <a:t>Compliance with laws &amp; policies;</a:t>
            </a:r>
          </a:p>
          <a:p>
            <a:pPr lvl="1"/>
            <a:r>
              <a:rPr lang="en-US" dirty="0" smtClean="0"/>
              <a:t>Organizational objectives;</a:t>
            </a:r>
          </a:p>
          <a:p>
            <a:endParaRPr lang="en-US" dirty="0"/>
          </a:p>
        </p:txBody>
      </p:sp>
      <p:sp>
        <p:nvSpPr>
          <p:cNvPr id="10" name="Text Placeholder 9"/>
          <p:cNvSpPr>
            <a:spLocks noGrp="1"/>
          </p:cNvSpPr>
          <p:nvPr>
            <p:ph type="body" sz="quarter" idx="3"/>
          </p:nvPr>
        </p:nvSpPr>
        <p:spPr/>
        <p:txBody>
          <a:bodyPr/>
          <a:lstStyle/>
          <a:p>
            <a:r>
              <a:rPr lang="en-US" u="sng" dirty="0" smtClean="0"/>
              <a:t>External Audit</a:t>
            </a:r>
            <a:endParaRPr lang="en-US" u="sng" dirty="0"/>
          </a:p>
        </p:txBody>
      </p:sp>
      <p:sp>
        <p:nvSpPr>
          <p:cNvPr id="11" name="Content Placeholder 10"/>
          <p:cNvSpPr>
            <a:spLocks noGrp="1"/>
          </p:cNvSpPr>
          <p:nvPr>
            <p:ph sz="quarter" idx="4"/>
          </p:nvPr>
        </p:nvSpPr>
        <p:spPr/>
        <p:txBody>
          <a:bodyPr/>
          <a:lstStyle/>
          <a:p>
            <a:r>
              <a:rPr lang="en-US" dirty="0" smtClean="0"/>
              <a:t>AICPA Standards</a:t>
            </a:r>
          </a:p>
          <a:p>
            <a:r>
              <a:rPr lang="en-US" dirty="0"/>
              <a:t>H</a:t>
            </a:r>
            <a:r>
              <a:rPr lang="en-US" dirty="0" smtClean="0"/>
              <a:t>ired by the organization to provide a specific service.</a:t>
            </a:r>
          </a:p>
          <a:p>
            <a:r>
              <a:rPr lang="en-US" dirty="0" smtClean="0"/>
              <a:t>Primarily accounting background</a:t>
            </a:r>
          </a:p>
          <a:p>
            <a:r>
              <a:rPr lang="en-US" dirty="0" smtClean="0"/>
              <a:t>Narrow Focus (i.e. accurate financial statements)</a:t>
            </a:r>
            <a:endParaRPr lang="en-US" dirty="0"/>
          </a:p>
        </p:txBody>
      </p:sp>
      <p:pic>
        <p:nvPicPr>
          <p:cNvPr id="11266"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1218"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78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Audit vs. Compliance </a:t>
            </a:r>
            <a:endParaRPr lang="en-US" dirty="0"/>
          </a:p>
        </p:txBody>
      </p:sp>
      <p:sp>
        <p:nvSpPr>
          <p:cNvPr id="3" name="Text Placeholder 2"/>
          <p:cNvSpPr>
            <a:spLocks noGrp="1"/>
          </p:cNvSpPr>
          <p:nvPr>
            <p:ph type="body" idx="1"/>
          </p:nvPr>
        </p:nvSpPr>
        <p:spPr/>
        <p:txBody>
          <a:bodyPr/>
          <a:lstStyle/>
          <a:p>
            <a:r>
              <a:rPr lang="en-US" dirty="0" smtClean="0"/>
              <a:t>Internal Audit</a:t>
            </a:r>
            <a:endParaRPr lang="en-US" dirty="0"/>
          </a:p>
        </p:txBody>
      </p:sp>
      <p:sp>
        <p:nvSpPr>
          <p:cNvPr id="4" name="Content Placeholder 3"/>
          <p:cNvSpPr>
            <a:spLocks noGrp="1"/>
          </p:cNvSpPr>
          <p:nvPr>
            <p:ph sz="half" idx="2"/>
          </p:nvPr>
        </p:nvSpPr>
        <p:spPr/>
        <p:txBody>
          <a:bodyPr/>
          <a:lstStyle/>
          <a:p>
            <a:r>
              <a:rPr lang="en-US" dirty="0" smtClean="0"/>
              <a:t>Independent of management</a:t>
            </a:r>
          </a:p>
          <a:p>
            <a:r>
              <a:rPr lang="en-US" dirty="0" smtClean="0"/>
              <a:t>Evaluates the control structure</a:t>
            </a:r>
          </a:p>
          <a:p>
            <a:r>
              <a:rPr lang="en-US" dirty="0" smtClean="0"/>
              <a:t>Evaluates the internal control environment as to its adequacy, efficiency, and effectiveness. </a:t>
            </a:r>
            <a:endParaRPr lang="en-US" dirty="0"/>
          </a:p>
        </p:txBody>
      </p:sp>
      <p:sp>
        <p:nvSpPr>
          <p:cNvPr id="5" name="Text Placeholder 4"/>
          <p:cNvSpPr>
            <a:spLocks noGrp="1"/>
          </p:cNvSpPr>
          <p:nvPr>
            <p:ph type="body" sz="quarter" idx="3"/>
          </p:nvPr>
        </p:nvSpPr>
        <p:spPr/>
        <p:txBody>
          <a:bodyPr/>
          <a:lstStyle/>
          <a:p>
            <a:r>
              <a:rPr lang="en-US" dirty="0" smtClean="0"/>
              <a:t>Compliance Function</a:t>
            </a:r>
            <a:endParaRPr lang="en-US" dirty="0"/>
          </a:p>
        </p:txBody>
      </p:sp>
      <p:sp>
        <p:nvSpPr>
          <p:cNvPr id="6" name="Content Placeholder 5"/>
          <p:cNvSpPr>
            <a:spLocks noGrp="1"/>
          </p:cNvSpPr>
          <p:nvPr>
            <p:ph sz="quarter" idx="4"/>
          </p:nvPr>
        </p:nvSpPr>
        <p:spPr/>
        <p:txBody>
          <a:bodyPr/>
          <a:lstStyle/>
          <a:p>
            <a:r>
              <a:rPr lang="en-US" dirty="0" smtClean="0"/>
              <a:t>A component of management</a:t>
            </a:r>
          </a:p>
          <a:p>
            <a:r>
              <a:rPr lang="en-US" dirty="0" smtClean="0"/>
              <a:t>Part of the control structure</a:t>
            </a:r>
          </a:p>
          <a:p>
            <a:r>
              <a:rPr lang="en-US" dirty="0" smtClean="0"/>
              <a:t>Ensures that the College complies with applicable laws, rule and regulations, as well as internal codes of conduct, policies and procedures. </a:t>
            </a:r>
            <a:endParaRPr lang="en-US" dirty="0"/>
          </a:p>
        </p:txBody>
      </p:sp>
      <p:pic>
        <p:nvPicPr>
          <p:cNvPr id="12290" name="Picture 2" descr="South Texa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530" y="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05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4450</TotalTime>
  <Words>1339</Words>
  <Application>Microsoft Office PowerPoint</Application>
  <PresentationFormat>Widescreen</PresentationFormat>
  <Paragraphs>131</Paragraphs>
  <Slides>19</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7" baseType="lpstr">
      <vt:lpstr>Arial</vt:lpstr>
      <vt:lpstr>Calibri</vt:lpstr>
      <vt:lpstr>Century Gothic</vt:lpstr>
      <vt:lpstr>Times New Roman</vt:lpstr>
      <vt:lpstr>Wingdings 3</vt:lpstr>
      <vt:lpstr>Ion Boardroom</vt:lpstr>
      <vt:lpstr>Acrobat Document</vt:lpstr>
      <vt:lpstr>Document</vt:lpstr>
      <vt:lpstr>Office of  Internal Audits</vt:lpstr>
      <vt:lpstr>Office of Internal Audit Staff</vt:lpstr>
      <vt:lpstr>Why is it important to have an Internal Audit Function?</vt:lpstr>
      <vt:lpstr>Benefits of Internal Audit</vt:lpstr>
      <vt:lpstr>The International Professional Practices Framework (IPPF)</vt:lpstr>
      <vt:lpstr>The IIA definition of Internal Auditing</vt:lpstr>
      <vt:lpstr>Independence &amp; Objectivity </vt:lpstr>
      <vt:lpstr>Internal Audit vs. External Audit</vt:lpstr>
      <vt:lpstr>Internal Audit vs. Compliance </vt:lpstr>
      <vt:lpstr>What kind of work does Internal Audits do?</vt:lpstr>
      <vt:lpstr>What kind of work does Internal Audits do? </vt:lpstr>
      <vt:lpstr>COSO</vt:lpstr>
      <vt:lpstr>COSO definition of Internal Control</vt:lpstr>
      <vt:lpstr>Components of Internal Control</vt:lpstr>
      <vt:lpstr>Audit Plan Development Flowchart</vt:lpstr>
      <vt:lpstr>Audit Project Cycle Flowchart</vt:lpstr>
      <vt:lpstr>Three Lines of Defense</vt:lpstr>
      <vt:lpstr> </vt:lpstr>
      <vt:lpstr>Works Cited</vt:lpstr>
    </vt:vector>
  </TitlesOfParts>
  <Company>South Texas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Internal Audit</dc:title>
  <dc:creator>Khalil Abdullah</dc:creator>
  <cp:lastModifiedBy>Khalil Abdullah</cp:lastModifiedBy>
  <cp:revision>88</cp:revision>
  <dcterms:created xsi:type="dcterms:W3CDTF">2016-04-18T20:38:28Z</dcterms:created>
  <dcterms:modified xsi:type="dcterms:W3CDTF">2018-02-15T14:15:37Z</dcterms:modified>
</cp:coreProperties>
</file>